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82" r:id="rId3"/>
    <p:sldId id="258" r:id="rId4"/>
    <p:sldId id="260" r:id="rId5"/>
    <p:sldId id="261" r:id="rId6"/>
    <p:sldId id="259" r:id="rId7"/>
    <p:sldId id="279" r:id="rId8"/>
    <p:sldId id="281" r:id="rId9"/>
    <p:sldId id="280" r:id="rId10"/>
    <p:sldId id="270" r:id="rId11"/>
    <p:sldId id="271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ummer chow" initials="sc" lastIdx="1" clrIdx="0">
    <p:extLst>
      <p:ext uri="{19B8F6BF-5375-455C-9EA6-DF929625EA0E}">
        <p15:presenceInfo xmlns:p15="http://schemas.microsoft.com/office/powerpoint/2012/main" userId="0a52dc5d5b42a13c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pencv.org/master/d9/df8/tutorial_root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B3F4AB-F068-4BC0-879B-CB64B4FCC1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800" dirty="0"/>
              <a:t>Medical CT Object Tracking Projects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93699B-0E05-4779-A6DF-165AD9D332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COMPUTER vision</a:t>
            </a:r>
          </a:p>
        </p:txBody>
      </p:sp>
    </p:spTree>
    <p:extLst>
      <p:ext uri="{BB962C8B-B14F-4D97-AF65-F5344CB8AC3E}">
        <p14:creationId xmlns:p14="http://schemas.microsoft.com/office/powerpoint/2010/main" val="260205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F22CD-9402-4AF8-AF3F-652658B29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7B048-0976-4828-8549-EEF92CA2D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1" y="2052918"/>
            <a:ext cx="10488467" cy="4195481"/>
          </a:xfrm>
        </p:spPr>
        <p:txBody>
          <a:bodyPr/>
          <a:lstStyle/>
          <a:p>
            <a:pPr algn="just"/>
            <a:r>
              <a:rPr lang="en-US" dirty="0"/>
              <a:t>[1] Internet Resources, </a:t>
            </a:r>
            <a:r>
              <a:rPr lang="en-US" dirty="0">
                <a:hlinkClick r:id="rId2"/>
              </a:rPr>
              <a:t>https://docs.opencv.org/master/d9/df8/tutorial_root.html</a:t>
            </a:r>
            <a:r>
              <a:rPr lang="en-US" dirty="0"/>
              <a:t>, etc.</a:t>
            </a:r>
          </a:p>
          <a:p>
            <a:r>
              <a:rPr lang="en-US" dirty="0"/>
              <a:t>[2] F. Milletari, N. Navab, et al., V-net: Fully Convolutional Neural Networks for Volumetric Medical Image Segmentation, </a:t>
            </a:r>
            <a:r>
              <a:rPr lang="en-US" i="1" dirty="0"/>
              <a:t>Proceedings of Fourth International Conference on 3D Vison</a:t>
            </a:r>
            <a:r>
              <a:rPr lang="en-US" dirty="0"/>
              <a:t>, pp 565-571, 2017.</a:t>
            </a:r>
          </a:p>
          <a:p>
            <a:r>
              <a:rPr lang="en-US" dirty="0"/>
              <a:t>[3] S. Pereira, et al., Brain Tumor Segmentation using Convolutional Neural Networks in MRI Images, </a:t>
            </a:r>
            <a:r>
              <a:rPr lang="en-US" i="1" dirty="0"/>
              <a:t>IEEE Transactions on Medical Imaging</a:t>
            </a:r>
            <a:r>
              <a:rPr lang="en-US" dirty="0"/>
              <a:t>, Vol. 35, 2016.</a:t>
            </a:r>
          </a:p>
          <a:p>
            <a:r>
              <a:rPr lang="en-US" dirty="0"/>
              <a:t>…….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26C147-6375-4F70-B8ED-38DC12961E15}"/>
              </a:ext>
            </a:extLst>
          </p:cNvPr>
          <p:cNvSpPr txBox="1"/>
          <p:nvPr/>
        </p:nvSpPr>
        <p:spPr>
          <a:xfrm>
            <a:off x="10564836" y="604911"/>
            <a:ext cx="5205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prstClr val="white"/>
                </a:solidFill>
                <a:latin typeface="Century Gothic" panose="020B0502020202020204"/>
              </a:rPr>
              <a:t>9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6644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76D64F-D95B-4B22-9C54-F85E77EF022A}"/>
              </a:ext>
            </a:extLst>
          </p:cNvPr>
          <p:cNvSpPr/>
          <p:nvPr/>
        </p:nvSpPr>
        <p:spPr>
          <a:xfrm>
            <a:off x="3793234" y="2784455"/>
            <a:ext cx="460553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719703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7F38B-5CA1-45DA-950E-EDD31F9C5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1CDE81B-EDB1-436A-9D03-5CA4BC7F0D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7322" y="2052638"/>
            <a:ext cx="7459132" cy="4195762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23DFD0B-28F5-4350-8FDC-A03B7523763F}"/>
              </a:ext>
            </a:extLst>
          </p:cNvPr>
          <p:cNvSpPr txBox="1"/>
          <p:nvPr/>
        </p:nvSpPr>
        <p:spPr>
          <a:xfrm>
            <a:off x="10677378" y="604911"/>
            <a:ext cx="40796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439714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B3F4-97C9-4E57-AE24-3DBCEDC8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41754-2244-4A17-A2D8-DA2D243D16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052918"/>
            <a:ext cx="9982030" cy="4195481"/>
          </a:xfrm>
        </p:spPr>
        <p:txBody>
          <a:bodyPr>
            <a:normAutofit/>
          </a:bodyPr>
          <a:lstStyle/>
          <a:p>
            <a:pPr lvl="0" fontAlgn="base"/>
            <a:r>
              <a:rPr lang="en-US" dirty="0"/>
              <a:t>Developed software application using specific object tracking in Fiji Image that allows surgeons to easily create the vessels and the calcifications data on medical CT.</a:t>
            </a:r>
          </a:p>
          <a:p>
            <a:pPr marL="0" lvl="0" indent="0" fontAlgn="base">
              <a:buNone/>
            </a:pPr>
            <a:endParaRPr lang="en-US" dirty="0"/>
          </a:p>
          <a:p>
            <a:pPr lvl="0" fontAlgn="base"/>
            <a:r>
              <a:rPr lang="en-US" dirty="0"/>
              <a:t>Integrated OpenCV with Python that allow surgeons to effortlessly judge the operation location and the size of the vessel calcifications needed to remove in beginning stage.</a:t>
            </a:r>
          </a:p>
          <a:p>
            <a:pPr marL="0" lvl="0" indent="0" fontAlgn="base">
              <a:buNone/>
            </a:pP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F737-564C-4E29-9F25-C1917F9090CF}"/>
              </a:ext>
            </a:extLst>
          </p:cNvPr>
          <p:cNvSpPr txBox="1"/>
          <p:nvPr/>
        </p:nvSpPr>
        <p:spPr>
          <a:xfrm>
            <a:off x="10677378" y="604911"/>
            <a:ext cx="40796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522622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7F38B-5CA1-45DA-950E-EDD31F9C5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3DFD0B-28F5-4350-8FDC-A03B7523763F}"/>
              </a:ext>
            </a:extLst>
          </p:cNvPr>
          <p:cNvSpPr txBox="1"/>
          <p:nvPr/>
        </p:nvSpPr>
        <p:spPr>
          <a:xfrm>
            <a:off x="10677378" y="604911"/>
            <a:ext cx="40796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  <p:pic>
        <p:nvPicPr>
          <p:cNvPr id="3" name="6573_Original">
            <a:hlinkClick r:id="" action="ppaction://media"/>
            <a:extLst>
              <a:ext uri="{FF2B5EF4-FFF2-40B4-BE49-F238E27FC236}">
                <a16:creationId xmlns:a16="http://schemas.microsoft.com/office/drawing/2014/main" id="{5810AC31-41FB-43B6-B2D4-B3EA39DC35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12012" y="1531937"/>
            <a:ext cx="5725551" cy="4376493"/>
          </a:xfrm>
        </p:spPr>
      </p:pic>
    </p:spTree>
    <p:extLst>
      <p:ext uri="{BB962C8B-B14F-4D97-AF65-F5344CB8AC3E}">
        <p14:creationId xmlns:p14="http://schemas.microsoft.com/office/powerpoint/2010/main" val="4118795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B3F4-97C9-4E57-AE24-3DBCEDC8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F737-564C-4E29-9F25-C1917F9090CF}"/>
              </a:ext>
            </a:extLst>
          </p:cNvPr>
          <p:cNvSpPr txBox="1"/>
          <p:nvPr/>
        </p:nvSpPr>
        <p:spPr>
          <a:xfrm>
            <a:off x="10677378" y="604911"/>
            <a:ext cx="40796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4</a:t>
            </a:r>
          </a:p>
        </p:txBody>
      </p:sp>
      <p:pic>
        <p:nvPicPr>
          <p:cNvPr id="20" name="6573_impose100-300">
            <a:hlinkClick r:id="" action="ppaction://media"/>
            <a:extLst>
              <a:ext uri="{FF2B5EF4-FFF2-40B4-BE49-F238E27FC236}">
                <a16:creationId xmlns:a16="http://schemas.microsoft.com/office/drawing/2014/main" id="{416F9580-9617-4887-BE5D-EEBBD7F24F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968282" y="1491176"/>
            <a:ext cx="5655213" cy="4390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30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714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C4A8CC-BF39-440C-A9F6-456712344C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Screenshot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340EF7-111A-4D71-BEC3-E2278854C5F1}"/>
              </a:ext>
            </a:extLst>
          </p:cNvPr>
          <p:cNvSpPr txBox="1"/>
          <p:nvPr/>
        </p:nvSpPr>
        <p:spPr>
          <a:xfrm>
            <a:off x="10677378" y="604911"/>
            <a:ext cx="407964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20EC8C-C802-4188-BB9A-94F9B6E848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137" y="1853248"/>
            <a:ext cx="7751299" cy="4385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808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B3F4-97C9-4E57-AE24-3DBCEDC8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41754-2244-4A17-A2D8-DA2D243D1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F737-564C-4E29-9F25-C1917F9090CF}"/>
              </a:ext>
            </a:extLst>
          </p:cNvPr>
          <p:cNvSpPr txBox="1"/>
          <p:nvPr/>
        </p:nvSpPr>
        <p:spPr>
          <a:xfrm>
            <a:off x="10564836" y="585978"/>
            <a:ext cx="50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6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BEDC0FD-0498-4FA4-914A-87E1DC255C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7329" y="1391089"/>
            <a:ext cx="9610725" cy="21907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2C7B13A-A3FB-41F3-9661-C3AB44F2A544}"/>
              </a:ext>
            </a:extLst>
          </p:cNvPr>
          <p:cNvSpPr txBox="1"/>
          <p:nvPr/>
        </p:nvSpPr>
        <p:spPr>
          <a:xfrm>
            <a:off x="1207329" y="3639960"/>
            <a:ext cx="229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... 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786087-3431-4156-B64B-9F758475CF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2091" y="4118261"/>
            <a:ext cx="9601200" cy="202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431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B3F4-97C9-4E57-AE24-3DBCEDC8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41754-2244-4A17-A2D8-DA2D243D1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F737-564C-4E29-9F25-C1917F9090CF}"/>
              </a:ext>
            </a:extLst>
          </p:cNvPr>
          <p:cNvSpPr txBox="1"/>
          <p:nvPr/>
        </p:nvSpPr>
        <p:spPr>
          <a:xfrm>
            <a:off x="10564836" y="585978"/>
            <a:ext cx="50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7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C7B13A-A3FB-41F3-9661-C3AB44F2A544}"/>
              </a:ext>
            </a:extLst>
          </p:cNvPr>
          <p:cNvSpPr txBox="1"/>
          <p:nvPr/>
        </p:nvSpPr>
        <p:spPr>
          <a:xfrm>
            <a:off x="2672861" y="3503505"/>
            <a:ext cx="22955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... …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77E3BFF-8228-4173-B16E-402E4C3DE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2862" y="1441411"/>
            <a:ext cx="5669280" cy="21907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A257956-9588-4B17-A9A7-5EF95FBC5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2861" y="3824626"/>
            <a:ext cx="5669279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092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1B3F4-97C9-4E57-AE24-3DBCEDC8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41754-2244-4A17-A2D8-DA2D243D16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53F737-564C-4E29-9F25-C1917F9090CF}"/>
              </a:ext>
            </a:extLst>
          </p:cNvPr>
          <p:cNvSpPr txBox="1"/>
          <p:nvPr/>
        </p:nvSpPr>
        <p:spPr>
          <a:xfrm>
            <a:off x="10564836" y="585978"/>
            <a:ext cx="506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8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203554A-A1C4-44CF-86AA-E5D4C16BA6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292"/>
              </p:ext>
            </p:extLst>
          </p:nvPr>
        </p:nvGraphicFramePr>
        <p:xfrm>
          <a:off x="1618294" y="1853249"/>
          <a:ext cx="8946541" cy="419548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257399">
                  <a:extLst>
                    <a:ext uri="{9D8B030D-6E8A-4147-A177-3AD203B41FA5}">
                      <a16:colId xmlns:a16="http://schemas.microsoft.com/office/drawing/2014/main" val="2713425523"/>
                    </a:ext>
                  </a:extLst>
                </a:gridCol>
                <a:gridCol w="1689142">
                  <a:extLst>
                    <a:ext uri="{9D8B030D-6E8A-4147-A177-3AD203B41FA5}">
                      <a16:colId xmlns:a16="http://schemas.microsoft.com/office/drawing/2014/main" val="248505309"/>
                    </a:ext>
                  </a:extLst>
                </a:gridCol>
              </a:tblGrid>
              <a:tr h="524092"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Item</a:t>
                      </a: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l" defTabSz="457200" rtl="0" eaLnBrk="1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r>
                        <a:rPr lang="en-US" sz="2000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Results</a:t>
                      </a: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199139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Volume of Vessel Detected (mm^3)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109372.29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0829776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Volume of Calcification Detected (mm^3)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9866.06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054318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Ratio of Calcification: Vessel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bg1"/>
                          </a:solidFill>
                          <a:effectLst/>
                        </a:rPr>
                        <a:t>8.27%</a:t>
                      </a:r>
                      <a:endParaRPr lang="en-US" sz="2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786752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Slice with Max Blockage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bg1"/>
                          </a:solidFill>
                          <a:effectLst/>
                        </a:rPr>
                        <a:t>399</a:t>
                      </a:r>
                      <a:endParaRPr lang="en-US" sz="2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4485627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Number of vessel pixels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bg1"/>
                          </a:solidFill>
                          <a:effectLst/>
                        </a:rPr>
                        <a:t>137408</a:t>
                      </a:r>
                      <a:endParaRPr lang="en-US" sz="2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6646433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Number of calcification pixels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12359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9284777"/>
                  </a:ext>
                </a:extLst>
              </a:tr>
              <a:tr h="52448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>
                          <a:solidFill>
                            <a:schemeClr val="bg1"/>
                          </a:solidFill>
                          <a:effectLst/>
                        </a:rPr>
                        <a:t>Number of lesions</a:t>
                      </a:r>
                      <a:endParaRPr lang="en-US" sz="200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bg1"/>
                          </a:solidFill>
                          <a:effectLst/>
                        </a:rPr>
                        <a:t>451</a:t>
                      </a:r>
                      <a:endParaRPr lang="en-US" sz="2000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tx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49873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6311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253</TotalTime>
  <Words>233</Words>
  <Application>Microsoft Office PowerPoint</Application>
  <PresentationFormat>Widescreen</PresentationFormat>
  <Paragraphs>67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Century Gothic</vt:lpstr>
      <vt:lpstr>Wingdings 3</vt:lpstr>
      <vt:lpstr>Ion</vt:lpstr>
      <vt:lpstr>Medical CT Object Tracking Projects</vt:lpstr>
      <vt:lpstr>Introduction</vt:lpstr>
      <vt:lpstr>Introduction</vt:lpstr>
      <vt:lpstr>Introduction</vt:lpstr>
      <vt:lpstr>Result</vt:lpstr>
      <vt:lpstr>Screenshot</vt:lpstr>
      <vt:lpstr>Summary</vt:lpstr>
      <vt:lpstr>Summary</vt:lpstr>
      <vt:lpstr>Summary</vt:lpstr>
      <vt:lpstr>References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</dc:title>
  <dc:creator>summer chow</dc:creator>
  <cp:lastModifiedBy>summer chow</cp:lastModifiedBy>
  <cp:revision>33</cp:revision>
  <dcterms:created xsi:type="dcterms:W3CDTF">2019-03-11T15:51:01Z</dcterms:created>
  <dcterms:modified xsi:type="dcterms:W3CDTF">2019-08-13T22:34:55Z</dcterms:modified>
</cp:coreProperties>
</file>

<file path=docProps/thumbnail.jpeg>
</file>